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07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69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3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5374"/>
          </a:xfrm>
          <a:prstGeom prst="rect">
            <a:avLst/>
          </a:prstGeom>
        </p:spPr>
        <p:txBody>
          <a:bodyPr vert="horz" lIns="91440" tIns="45720" rIns="91440" bIns="45720" rtlCol="0"/>
          <a:lstStyle>
            <a:lvl1pPr algn="r">
              <a:defRPr sz="1200"/>
            </a:lvl1pPr>
          </a:lstStyle>
          <a:p>
            <a:fld id="{5A12774D-ED48-4746-B0F0-5D842B99A288}" type="datetimeFigureOut">
              <a:rPr lang="en-US" smtClean="0"/>
              <a:t>11/14/2011</a:t>
            </a:fld>
            <a:endParaRPr lang="en-US"/>
          </a:p>
        </p:txBody>
      </p:sp>
      <p:sp>
        <p:nvSpPr>
          <p:cNvPr id="4" name="Slide Image Placeholder 3"/>
          <p:cNvSpPr>
            <a:spLocks noGrp="1" noRot="1" noChangeAspect="1"/>
          </p:cNvSpPr>
          <p:nvPr>
            <p:ph type="sldImg" idx="2"/>
          </p:nvPr>
        </p:nvSpPr>
        <p:spPr>
          <a:xfrm>
            <a:off x="1150938" y="682625"/>
            <a:ext cx="4556125" cy="3416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26057"/>
            <a:ext cx="5486400" cy="409837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50533"/>
            <a:ext cx="2971800" cy="45537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50533"/>
            <a:ext cx="2971800" cy="455374"/>
          </a:xfrm>
          <a:prstGeom prst="rect">
            <a:avLst/>
          </a:prstGeom>
        </p:spPr>
        <p:txBody>
          <a:bodyPr vert="horz" lIns="91440" tIns="45720" rIns="91440" bIns="45720" rtlCol="0" anchor="b"/>
          <a:lstStyle>
            <a:lvl1pPr algn="r">
              <a:defRPr sz="1200"/>
            </a:lvl1pPr>
          </a:lstStyle>
          <a:p>
            <a:fld id="{E5291621-100E-4AE8-96A6-217A2F66042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82B2FB-AF20-4B52-AF75-5A431907DF7E}" type="datetime1">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91F5-7C42-4F68-8E9D-369E7B29BD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D390E8-238E-4CB6-A0F7-C9BC70D3D45F}" type="datetime1">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91F5-7C42-4F68-8E9D-369E7B29BD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EE5682-2154-4031-8A50-CDC374D6E386}" type="datetime1">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91F5-7C42-4F68-8E9D-369E7B29BD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086AF8-B59A-4539-B960-65951ABBA64F}" type="datetime1">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91F5-7C42-4F68-8E9D-369E7B29BD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4E720C-91E8-42E8-A3FE-C052A0953EA1}" type="datetime1">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91F5-7C42-4F68-8E9D-369E7B29BD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F24457-6B23-4AA0-AE00-66C088A7FB5F}" type="datetime1">
              <a:rPr lang="en-US" smtClean="0"/>
              <a:t>11/14/2011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91F5-7C42-4F68-8E9D-369E7B29BD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AB1AAA-3B8C-4937-B78E-E15261A56E0F}" type="datetime1">
              <a:rPr lang="en-US" smtClean="0"/>
              <a:t>11/14/2011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91F5-7C42-4F68-8E9D-369E7B29BD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1CC554-CAE0-4A82-B6BD-F77CA8946EA0}" type="datetime1">
              <a:rPr lang="en-US" smtClean="0"/>
              <a:t>11/14/2011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91F5-7C42-4F68-8E9D-369E7B29BD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A8AF0A-4506-48FC-B42B-5C6B716FD904}" type="datetime1">
              <a:rPr lang="en-US" smtClean="0"/>
              <a:t>11/14/2011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91F5-7C42-4F68-8E9D-369E7B29BD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0DEB70-E93E-4F1F-8D79-F4C98DA926BA}" type="datetime1">
              <a:rPr lang="en-US" smtClean="0"/>
              <a:t>11/14/2011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91F5-7C42-4F68-8E9D-369E7B29BD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087472-5CE9-4FE8-9D7E-9242F5831BB7}" type="datetime1">
              <a:rPr lang="en-US" smtClean="0"/>
              <a:t>11/14/2011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91F5-7C42-4F68-8E9D-369E7B29BD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980C7-3F02-4315-A7C2-869A15C0D1F8}" type="datetime1">
              <a:rPr lang="en-US" smtClean="0"/>
              <a:t>11/14/2011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91F5-7C42-4F68-8E9D-369E7B29BD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nyityoatsea72@yahoo.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noAutofit/>
          </a:bodyPr>
          <a:lstStyle/>
          <a:p>
            <a:r>
              <a:rPr lang="en-US" sz="2400" b="1" dirty="0" smtClean="0">
                <a:latin typeface="Tahoma" pitchFamily="34" charset="0"/>
                <a:ea typeface="Tahoma" pitchFamily="34" charset="0"/>
                <a:cs typeface="Tahoma" pitchFamily="34" charset="0"/>
              </a:rPr>
              <a:t>BENUE STATE UNIVERSITY (</a:t>
            </a:r>
            <a:r>
              <a:rPr lang="en-US" sz="2400" b="1" dirty="0" err="1" smtClean="0">
                <a:latin typeface="Tahoma" pitchFamily="34" charset="0"/>
                <a:ea typeface="Tahoma" pitchFamily="34" charset="0"/>
                <a:cs typeface="Tahoma" pitchFamily="34" charset="0"/>
              </a:rPr>
              <a:t>BSU</a:t>
            </a:r>
            <a:r>
              <a:rPr lang="en-US" sz="2400" b="1" dirty="0" smtClean="0">
                <a:latin typeface="Tahoma" pitchFamily="34" charset="0"/>
                <a:ea typeface="Tahoma" pitchFamily="34" charset="0"/>
                <a:cs typeface="Tahoma" pitchFamily="34" charset="0"/>
              </a:rPr>
              <a:t>) CAPACITY BUILDING WORKSHOP ON PROPOSAL WRITING AND RESEARCH MANAGEMENT FOR PROJECTS AND OTHER SCHOLARLY PRODUCTIONS</a:t>
            </a:r>
            <a:br>
              <a:rPr lang="en-US" sz="2400" b="1" dirty="0" smtClean="0">
                <a:latin typeface="Tahoma" pitchFamily="34" charset="0"/>
                <a:ea typeface="Tahoma" pitchFamily="34" charset="0"/>
                <a:cs typeface="Tahoma" pitchFamily="34" charset="0"/>
              </a:rPr>
            </a:br>
            <a:endParaRPr lang="en-US" sz="2400" dirty="0">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1371600" y="3352800"/>
            <a:ext cx="6400800" cy="2667000"/>
          </a:xfrm>
        </p:spPr>
        <p:txBody>
          <a:bodyPr>
            <a:normAutofit fontScale="77500" lnSpcReduction="20000"/>
          </a:bodyPr>
          <a:lstStyle/>
          <a:p>
            <a:r>
              <a:rPr lang="en-US" dirty="0" smtClean="0">
                <a:solidFill>
                  <a:schemeClr val="tx1"/>
                </a:solidFill>
              </a:rPr>
              <a:t>SUB-THEME 1:</a:t>
            </a:r>
          </a:p>
          <a:p>
            <a:r>
              <a:rPr lang="en-US" dirty="0" smtClean="0">
                <a:solidFill>
                  <a:schemeClr val="tx1"/>
                </a:solidFill>
              </a:rPr>
              <a:t>SOME HINTS ON PROPOSAL WRITING</a:t>
            </a:r>
          </a:p>
          <a:p>
            <a:endParaRPr lang="en-US" dirty="0" smtClean="0">
              <a:solidFill>
                <a:schemeClr val="tx1"/>
              </a:solidFill>
            </a:endParaRPr>
          </a:p>
          <a:p>
            <a:r>
              <a:rPr lang="en-US" dirty="0" smtClean="0">
                <a:solidFill>
                  <a:schemeClr val="tx1"/>
                </a:solidFill>
              </a:rPr>
              <a:t>BY</a:t>
            </a:r>
          </a:p>
          <a:p>
            <a:r>
              <a:rPr lang="en-US" dirty="0" smtClean="0">
                <a:solidFill>
                  <a:schemeClr val="tx1"/>
                </a:solidFill>
              </a:rPr>
              <a:t>DR. </a:t>
            </a:r>
            <a:r>
              <a:rPr lang="en-US" dirty="0" err="1" smtClean="0">
                <a:solidFill>
                  <a:schemeClr val="tx1"/>
                </a:solidFill>
              </a:rPr>
              <a:t>SAAWUA</a:t>
            </a:r>
            <a:r>
              <a:rPr lang="en-US" dirty="0" smtClean="0">
                <a:solidFill>
                  <a:schemeClr val="tx1"/>
                </a:solidFill>
              </a:rPr>
              <a:t> G. </a:t>
            </a:r>
            <a:r>
              <a:rPr lang="en-US" dirty="0" err="1" smtClean="0">
                <a:solidFill>
                  <a:schemeClr val="tx1"/>
                </a:solidFill>
              </a:rPr>
              <a:t>NYITYO</a:t>
            </a:r>
            <a:endParaRPr lang="en-US" dirty="0" smtClean="0">
              <a:solidFill>
                <a:schemeClr val="tx1"/>
              </a:solidFill>
            </a:endParaRPr>
          </a:p>
          <a:p>
            <a:r>
              <a:rPr lang="en-US" dirty="0" smtClean="0">
                <a:solidFill>
                  <a:schemeClr val="tx1"/>
                </a:solidFill>
              </a:rPr>
              <a:t>DEPUTY DIRECTOR, DEVELOPMENT AND LINKAGES  </a:t>
            </a:r>
            <a:r>
              <a:rPr lang="en-US" dirty="0" err="1" smtClean="0">
                <a:solidFill>
                  <a:schemeClr val="tx1"/>
                </a:solidFill>
              </a:rPr>
              <a:t>BSU</a:t>
            </a:r>
            <a:r>
              <a:rPr lang="en-US" dirty="0" smtClean="0">
                <a:solidFill>
                  <a:schemeClr val="tx1"/>
                </a:solidFill>
              </a:rPr>
              <a:t>, MAKURDI</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5867400"/>
          </a:xfrm>
        </p:spPr>
        <p:txBody>
          <a:bodyPr>
            <a:normAutofit fontScale="92500" lnSpcReduction="10000"/>
          </a:bodyPr>
          <a:lstStyle/>
          <a:p>
            <a:pPr algn="just">
              <a:buFontTx/>
              <a:buChar char="-"/>
            </a:pPr>
            <a:r>
              <a:rPr lang="en-US" dirty="0" smtClean="0">
                <a:latin typeface="Times New Roman" pitchFamily="18" charset="0"/>
                <a:cs typeface="Times New Roman" pitchFamily="18" charset="0"/>
              </a:rPr>
              <a:t>Not all conceptualizations are captured in telegraphic messages</a:t>
            </a:r>
          </a:p>
          <a:p>
            <a:pPr algn="just">
              <a:buFontTx/>
              <a:buChar char="-"/>
            </a:pPr>
            <a:r>
              <a:rPr lang="en-US" dirty="0" smtClean="0">
                <a:latin typeface="Times New Roman" pitchFamily="18" charset="0"/>
                <a:cs typeface="Times New Roman" pitchFamily="18" charset="0"/>
              </a:rPr>
              <a:t>Sometimes only step-by-step argumentation can define the central problem</a:t>
            </a:r>
          </a:p>
          <a:p>
            <a:pPr algn="just">
              <a:buFontTx/>
              <a:buChar char="-"/>
            </a:pPr>
            <a:r>
              <a:rPr lang="en-US" dirty="0" smtClean="0">
                <a:latin typeface="Times New Roman" pitchFamily="18" charset="0"/>
                <a:cs typeface="Times New Roman" pitchFamily="18" charset="0"/>
              </a:rPr>
              <a:t>Aim for clarity</a:t>
            </a:r>
          </a:p>
          <a:p>
            <a:pPr algn="just">
              <a:buFontTx/>
              <a:buChar char="-"/>
            </a:pPr>
            <a:r>
              <a:rPr lang="en-US" dirty="0" smtClean="0">
                <a:latin typeface="Times New Roman" pitchFamily="18" charset="0"/>
                <a:cs typeface="Times New Roman" pitchFamily="18" charset="0"/>
              </a:rPr>
              <a:t>Remember that most proposals are reviewed by multidisciplinary committees</a:t>
            </a:r>
          </a:p>
          <a:p>
            <a:pPr algn="just">
              <a:buFontTx/>
              <a:buChar char="-"/>
            </a:pPr>
            <a:r>
              <a:rPr lang="en-US" dirty="0" smtClean="0">
                <a:latin typeface="Times New Roman" pitchFamily="18" charset="0"/>
                <a:cs typeface="Times New Roman" pitchFamily="18" charset="0"/>
              </a:rPr>
              <a:t>Avoid the duller </a:t>
            </a:r>
            <a:r>
              <a:rPr lang="en-US" dirty="0" err="1" smtClean="0">
                <a:latin typeface="Times New Roman" pitchFamily="18" charset="0"/>
                <a:cs typeface="Times New Roman" pitchFamily="18" charset="0"/>
              </a:rPr>
              <a:t>idiosyncracies</a:t>
            </a:r>
            <a:r>
              <a:rPr lang="en-US" dirty="0" smtClean="0">
                <a:latin typeface="Times New Roman" pitchFamily="18" charset="0"/>
                <a:cs typeface="Times New Roman" pitchFamily="18" charset="0"/>
              </a:rPr>
              <a:t> of your discipline</a:t>
            </a:r>
          </a:p>
          <a:p>
            <a:pPr algn="just">
              <a:buFontTx/>
              <a:buChar char="-"/>
            </a:pPr>
            <a:r>
              <a:rPr lang="en-US" dirty="0" smtClean="0">
                <a:latin typeface="Times New Roman" pitchFamily="18" charset="0"/>
                <a:cs typeface="Times New Roman" pitchFamily="18" charset="0"/>
              </a:rPr>
              <a:t>Avoid jargon and when technical language is really needed, restrict yourself, to those new words and technical terms that truly lack equivalents in common language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92500" lnSpcReduction="10000"/>
          </a:bodyPr>
          <a:lstStyle/>
          <a:p>
            <a:pPr algn="ctr">
              <a:buNone/>
            </a:pPr>
            <a:r>
              <a:rPr lang="en-US" b="1" dirty="0" smtClean="0">
                <a:latin typeface="Times New Roman" pitchFamily="18" charset="0"/>
                <a:cs typeface="Times New Roman" pitchFamily="18" charset="0"/>
              </a:rPr>
              <a:t>Establish the Context</a:t>
            </a:r>
          </a:p>
          <a:p>
            <a:pPr algn="just">
              <a:buFontTx/>
              <a:buChar char="-"/>
            </a:pPr>
            <a:r>
              <a:rPr lang="en-US" dirty="0" smtClean="0">
                <a:latin typeface="Times New Roman" pitchFamily="18" charset="0"/>
                <a:cs typeface="Times New Roman" pitchFamily="18" charset="0"/>
              </a:rPr>
              <a:t>Tell the committee not only what will be learned as a result of your project</a:t>
            </a:r>
          </a:p>
          <a:p>
            <a:pPr algn="just">
              <a:buFontTx/>
              <a:buChar char="-"/>
            </a:pPr>
            <a:r>
              <a:rPr lang="en-US" dirty="0" smtClean="0">
                <a:latin typeface="Times New Roman" pitchFamily="18" charset="0"/>
                <a:cs typeface="Times New Roman" pitchFamily="18" charset="0"/>
              </a:rPr>
              <a:t>What will be learned that somebody else does not already know</a:t>
            </a:r>
          </a:p>
          <a:p>
            <a:pPr algn="just">
              <a:buFontTx/>
              <a:buChar char="-"/>
            </a:pPr>
            <a:r>
              <a:rPr lang="en-US" dirty="0" smtClean="0">
                <a:latin typeface="Times New Roman" pitchFamily="18" charset="0"/>
                <a:cs typeface="Times New Roman" pitchFamily="18" charset="0"/>
              </a:rPr>
              <a:t>It is essential to summarize the current state of knowledge</a:t>
            </a:r>
          </a:p>
          <a:p>
            <a:pPr algn="just">
              <a:buFontTx/>
              <a:buChar char="-"/>
            </a:pPr>
            <a:r>
              <a:rPr lang="en-US" dirty="0" smtClean="0">
                <a:latin typeface="Times New Roman" pitchFamily="18" charset="0"/>
                <a:cs typeface="Times New Roman" pitchFamily="18" charset="0"/>
              </a:rPr>
              <a:t>Provide an up-to-date, and comprehensive bibliography</a:t>
            </a:r>
          </a:p>
          <a:p>
            <a:pPr algn="just">
              <a:buFontTx/>
              <a:buChar char="-"/>
            </a:pPr>
            <a:r>
              <a:rPr lang="en-US" dirty="0" smtClean="0">
                <a:latin typeface="Times New Roman" pitchFamily="18" charset="0"/>
                <a:cs typeface="Times New Roman" pitchFamily="18" charset="0"/>
              </a:rPr>
              <a:t>Proposal writers with limited library resources are urged to correspond with colleagues and libraries elsewhere in the early stages of research planning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5943600"/>
          </a:xfrm>
        </p:spPr>
        <p:txBody>
          <a:bodyPr/>
          <a:lstStyle/>
          <a:p>
            <a:pPr algn="just">
              <a:buNone/>
            </a:pPr>
            <a:r>
              <a:rPr lang="en-US" dirty="0" smtClean="0">
                <a:latin typeface="Times New Roman" pitchFamily="18" charset="0"/>
                <a:cs typeface="Times New Roman" pitchFamily="18" charset="0"/>
              </a:rPr>
              <a:t>- Resource guides such as Dissertation Abstracts, international and social science periodical index are highly recommended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867400"/>
          </a:xfrm>
        </p:spPr>
        <p:txBody>
          <a:bodyPr/>
          <a:lstStyle/>
          <a:p>
            <a:pPr algn="ctr">
              <a:buNone/>
            </a:pPr>
            <a:r>
              <a:rPr lang="en-US" dirty="0" smtClean="0">
                <a:latin typeface="Times New Roman" pitchFamily="18" charset="0"/>
                <a:cs typeface="Times New Roman" pitchFamily="18" charset="0"/>
              </a:rPr>
              <a:t>JUSTIFICATION</a:t>
            </a:r>
          </a:p>
          <a:p>
            <a:pPr algn="just">
              <a:buFontTx/>
              <a:buChar char="-"/>
            </a:pPr>
            <a:r>
              <a:rPr lang="en-US" dirty="0" smtClean="0">
                <a:latin typeface="Times New Roman" pitchFamily="18" charset="0"/>
                <a:cs typeface="Times New Roman" pitchFamily="18" charset="0"/>
              </a:rPr>
              <a:t>This depends on disciplinary norms and personal tastes</a:t>
            </a:r>
          </a:p>
          <a:p>
            <a:pPr algn="just">
              <a:buFontTx/>
              <a:buChar char="-"/>
            </a:pPr>
            <a:r>
              <a:rPr lang="en-US" dirty="0" smtClean="0">
                <a:latin typeface="Times New Roman" pitchFamily="18" charset="0"/>
                <a:cs typeface="Times New Roman" pitchFamily="18" charset="0"/>
              </a:rPr>
              <a:t>The less known about one’s chosen case, the better</a:t>
            </a:r>
          </a:p>
          <a:p>
            <a:pPr algn="just">
              <a:buFontTx/>
              <a:buChar char="-"/>
            </a:pPr>
            <a:r>
              <a:rPr lang="en-US" dirty="0" smtClean="0">
                <a:latin typeface="Times New Roman" pitchFamily="18" charset="0"/>
                <a:cs typeface="Times New Roman" pitchFamily="18" charset="0"/>
              </a:rPr>
              <a:t>Citing the importance of the events that provide the subject matter is good justification</a:t>
            </a:r>
          </a:p>
          <a:p>
            <a:pPr algn="just">
              <a:buFontTx/>
              <a:buChar char="-"/>
            </a:pPr>
            <a:r>
              <a:rPr lang="en-US" dirty="0" smtClean="0">
                <a:latin typeface="Times New Roman" pitchFamily="18" charset="0"/>
                <a:cs typeface="Times New Roman" pitchFamily="18" charset="0"/>
              </a:rPr>
              <a:t>It is crucial to convince readers that such topics are not merely timely, but that their current urgency provides a window into some abiding problem</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382000" cy="5867400"/>
          </a:xfrm>
        </p:spPr>
        <p:txBody>
          <a:bodyPr/>
          <a:lstStyle/>
          <a:p>
            <a:pPr>
              <a:buFontTx/>
              <a:buChar char="-"/>
            </a:pPr>
            <a:r>
              <a:rPr lang="en-US" dirty="0" smtClean="0">
                <a:latin typeface="Times New Roman" pitchFamily="18" charset="0"/>
                <a:cs typeface="Times New Roman" pitchFamily="18" charset="0"/>
              </a:rPr>
              <a:t>Help your reader understand where the problem intersects the main theoretical debates in your field</a:t>
            </a:r>
          </a:p>
          <a:p>
            <a:pPr algn="just">
              <a:buFontTx/>
              <a:buChar char="-"/>
            </a:pPr>
            <a:r>
              <a:rPr lang="en-US" dirty="0" smtClean="0">
                <a:latin typeface="Times New Roman" pitchFamily="18" charset="0"/>
                <a:cs typeface="Times New Roman" pitchFamily="18" charset="0"/>
              </a:rPr>
              <a:t>Good proposals demonstrate awareness of alternative viewpoints and argue the author’s position in such a way as to address the field broadly</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ctr">
              <a:buNone/>
            </a:pPr>
            <a:r>
              <a:rPr lang="en-US" dirty="0" smtClean="0">
                <a:latin typeface="Times New Roman" pitchFamily="18" charset="0"/>
                <a:cs typeface="Times New Roman" pitchFamily="18" charset="0"/>
              </a:rPr>
              <a:t>USE A FRESH APPROACH</a:t>
            </a:r>
          </a:p>
          <a:p>
            <a:pPr algn="just">
              <a:buFontTx/>
              <a:buChar char="-"/>
            </a:pPr>
            <a:r>
              <a:rPr lang="en-US" dirty="0" smtClean="0">
                <a:latin typeface="Times New Roman" pitchFamily="18" charset="0"/>
                <a:cs typeface="Times New Roman" pitchFamily="18" charset="0"/>
              </a:rPr>
              <a:t>It pays to remember topics of current salience, both theoretical and empirical</a:t>
            </a:r>
          </a:p>
          <a:p>
            <a:pPr algn="just">
              <a:buFontTx/>
              <a:buChar char="-"/>
            </a:pPr>
            <a:r>
              <a:rPr lang="en-US" dirty="0" smtClean="0">
                <a:latin typeface="Times New Roman" pitchFamily="18" charset="0"/>
                <a:cs typeface="Times New Roman" pitchFamily="18" charset="0"/>
              </a:rPr>
              <a:t>Competitors will be numerous and the competition less interesting than in truly unfamiliar terrain</a:t>
            </a:r>
          </a:p>
          <a:p>
            <a:pPr algn="just">
              <a:buFontTx/>
              <a:buChar char="-"/>
            </a:pPr>
            <a:r>
              <a:rPr lang="en-US" dirty="0" smtClean="0">
                <a:latin typeface="Times New Roman" pitchFamily="18" charset="0"/>
                <a:cs typeface="Times New Roman" pitchFamily="18" charset="0"/>
              </a:rPr>
              <a:t>Avoid topics typically styled of central interest to the discipline</a:t>
            </a:r>
          </a:p>
          <a:p>
            <a:pPr algn="just">
              <a:buFontTx/>
              <a:buChar char="-"/>
            </a:pPr>
            <a:r>
              <a:rPr lang="en-US" dirty="0" smtClean="0">
                <a:latin typeface="Times New Roman" pitchFamily="18" charset="0"/>
                <a:cs typeface="Times New Roman" pitchFamily="18" charset="0"/>
              </a:rPr>
              <a:t>Nothing is more valuable than a really fresh beginning</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lstStyle/>
          <a:p>
            <a:pPr algn="ctr">
              <a:buNone/>
            </a:pPr>
            <a:r>
              <a:rPr lang="en-US" dirty="0" smtClean="0">
                <a:latin typeface="Times New Roman" pitchFamily="18" charset="0"/>
                <a:cs typeface="Times New Roman" pitchFamily="18" charset="0"/>
              </a:rPr>
              <a:t>DESCRIBE YOUR METHODOLOGY</a:t>
            </a:r>
          </a:p>
          <a:p>
            <a:pPr algn="just">
              <a:buFontTx/>
              <a:buChar char="-"/>
            </a:pPr>
            <a:r>
              <a:rPr lang="en-US" dirty="0" smtClean="0">
                <a:latin typeface="Times New Roman" pitchFamily="18" charset="0"/>
                <a:cs typeface="Times New Roman" pitchFamily="18" charset="0"/>
              </a:rPr>
              <a:t>The proposal must specify  the research operations you will undertake and the way you will interpret the results of these operations in terms of your central problem</a:t>
            </a:r>
          </a:p>
          <a:p>
            <a:pPr algn="just">
              <a:buFontTx/>
              <a:buChar char="-"/>
            </a:pPr>
            <a:r>
              <a:rPr lang="en-US" dirty="0" smtClean="0">
                <a:latin typeface="Times New Roman" pitchFamily="18" charset="0"/>
                <a:cs typeface="Times New Roman" pitchFamily="18" charset="0"/>
              </a:rPr>
              <a:t>Do not just tell what you mean to achieve, tell how you will spend your time doing it</a:t>
            </a:r>
          </a:p>
          <a:p>
            <a:pPr algn="just">
              <a:buFontTx/>
              <a:buChar char="-"/>
            </a:pPr>
            <a:r>
              <a:rPr lang="en-US" dirty="0" smtClean="0">
                <a:latin typeface="Times New Roman" pitchFamily="18" charset="0"/>
                <a:cs typeface="Times New Roman" pitchFamily="18" charset="0"/>
              </a:rPr>
              <a:t>A methodology is not just a list of research tasks but an argument as to why these tasks add up to the best attack on the problem</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lnSpcReduction="10000"/>
          </a:bodyPr>
          <a:lstStyle/>
          <a:p>
            <a:pPr algn="just">
              <a:buFontTx/>
              <a:buChar char="-"/>
            </a:pPr>
            <a:r>
              <a:rPr lang="en-US" dirty="0" smtClean="0">
                <a:latin typeface="Times New Roman" pitchFamily="18" charset="0"/>
                <a:cs typeface="Times New Roman" pitchFamily="18" charset="0"/>
              </a:rPr>
              <a:t>The process of gathering data and moving from data to interpretation tends to follow disciplinary customs. </a:t>
            </a:r>
          </a:p>
          <a:p>
            <a:pPr algn="just">
              <a:buFontTx/>
              <a:buChar char="-"/>
            </a:pPr>
            <a:r>
              <a:rPr lang="en-US" dirty="0" smtClean="0">
                <a:latin typeface="Times New Roman" pitchFamily="18" charset="0"/>
                <a:cs typeface="Times New Roman" pitchFamily="18" charset="0"/>
              </a:rPr>
              <a:t>Help readers to recognize what parts of your methodology are standard, which are innovative</a:t>
            </a:r>
          </a:p>
          <a:p>
            <a:pPr algn="just">
              <a:buFontTx/>
              <a:buChar char="-"/>
            </a:pPr>
            <a:r>
              <a:rPr lang="en-US" dirty="0" smtClean="0">
                <a:latin typeface="Times New Roman" pitchFamily="18" charset="0"/>
                <a:cs typeface="Times New Roman" pitchFamily="18" charset="0"/>
              </a:rPr>
              <a:t>Be as specific as you possibly can be about the activities you plan to undertake to collect information</a:t>
            </a:r>
          </a:p>
          <a:p>
            <a:pPr algn="just">
              <a:buFontTx/>
              <a:buChar char="-"/>
            </a:pPr>
            <a:r>
              <a:rPr lang="en-US" dirty="0" smtClean="0">
                <a:latin typeface="Times New Roman" pitchFamily="18" charset="0"/>
                <a:cs typeface="Times New Roman" pitchFamily="18" charset="0"/>
              </a:rPr>
              <a:t>About the techniques you will use to analyze it</a:t>
            </a:r>
          </a:p>
          <a:p>
            <a:pPr algn="just">
              <a:buFontTx/>
              <a:buChar char="-"/>
            </a:pPr>
            <a:r>
              <a:rPr lang="en-US" dirty="0" smtClean="0">
                <a:latin typeface="Times New Roman" pitchFamily="18" charset="0"/>
                <a:cs typeface="Times New Roman" pitchFamily="18" charset="0"/>
              </a:rPr>
              <a:t>About the tests of validity to which you commit yourself</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lnSpcReduction="10000"/>
          </a:bodyPr>
          <a:lstStyle/>
          <a:p>
            <a:pPr algn="just">
              <a:buFontTx/>
              <a:buChar char="-"/>
            </a:pPr>
            <a:r>
              <a:rPr lang="en-US" dirty="0" smtClean="0">
                <a:latin typeface="Times New Roman" pitchFamily="18" charset="0"/>
                <a:cs typeface="Times New Roman" pitchFamily="18" charset="0"/>
              </a:rPr>
              <a:t>Most proposals fail because they leave reviewers wondering what the applicant will actually do. </a:t>
            </a:r>
          </a:p>
          <a:p>
            <a:pPr algn="just">
              <a:buFontTx/>
              <a:buChar char="-"/>
            </a:pPr>
            <a:r>
              <a:rPr lang="en-US" dirty="0" smtClean="0">
                <a:latin typeface="Times New Roman" pitchFamily="18" charset="0"/>
                <a:cs typeface="Times New Roman" pitchFamily="18" charset="0"/>
              </a:rPr>
              <a:t>Tell them! Specify the archives, the sources, the respondents and the proposed techniques of analysis</a:t>
            </a:r>
          </a:p>
          <a:p>
            <a:pPr algn="just">
              <a:buFontTx/>
              <a:buChar char="-"/>
            </a:pPr>
            <a:r>
              <a:rPr lang="en-US" dirty="0" smtClean="0">
                <a:latin typeface="Times New Roman" pitchFamily="18" charset="0"/>
                <a:cs typeface="Times New Roman" pitchFamily="18" charset="0"/>
              </a:rPr>
              <a:t>A research design proposing comparison between two cases often has special appeal </a:t>
            </a:r>
          </a:p>
          <a:p>
            <a:pPr algn="just">
              <a:buFontTx/>
              <a:buChar char="-"/>
            </a:pPr>
            <a:r>
              <a:rPr lang="en-US" dirty="0" smtClean="0">
                <a:latin typeface="Times New Roman" pitchFamily="18" charset="0"/>
                <a:cs typeface="Times New Roman" pitchFamily="18" charset="0"/>
              </a:rPr>
              <a:t>The proposal should prove that the researcher either possesses, or cooperates with people who possess mastery of all the technical matters the project entails</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lnSpcReduction="10000"/>
          </a:bodyPr>
          <a:lstStyle/>
          <a:p>
            <a:pPr algn="ctr">
              <a:buNone/>
            </a:pPr>
            <a:r>
              <a:rPr lang="en-US" dirty="0" smtClean="0">
                <a:latin typeface="Times New Roman" pitchFamily="18" charset="0"/>
                <a:cs typeface="Times New Roman" pitchFamily="18" charset="0"/>
              </a:rPr>
              <a:t>SPECIFY YOUR OBJECTIVES</a:t>
            </a:r>
          </a:p>
          <a:p>
            <a:pPr algn="just">
              <a:buFontTx/>
              <a:buChar char="-"/>
            </a:pPr>
            <a:r>
              <a:rPr lang="en-US" dirty="0" smtClean="0">
                <a:latin typeface="Times New Roman" pitchFamily="18" charset="0"/>
                <a:cs typeface="Times New Roman" pitchFamily="18" charset="0"/>
              </a:rPr>
              <a:t>Convince the reader that something is genuinely at stake in the inquiry</a:t>
            </a:r>
          </a:p>
          <a:p>
            <a:pPr algn="just">
              <a:buFontTx/>
              <a:buChar char="-"/>
            </a:pPr>
            <a:r>
              <a:rPr lang="en-US" dirty="0" smtClean="0">
                <a:latin typeface="Times New Roman" pitchFamily="18" charset="0"/>
                <a:cs typeface="Times New Roman" pitchFamily="18" charset="0"/>
              </a:rPr>
              <a:t>Create a leaven of the unknown will yield interesting, orderly propositions</a:t>
            </a:r>
          </a:p>
          <a:p>
            <a:pPr algn="just">
              <a:buFontTx/>
              <a:buChar char="-"/>
            </a:pPr>
            <a:r>
              <a:rPr lang="en-US" dirty="0" smtClean="0">
                <a:latin typeface="Times New Roman" pitchFamily="18" charset="0"/>
                <a:cs typeface="Times New Roman" pitchFamily="18" charset="0"/>
              </a:rPr>
              <a:t>Proposals should normally describe the final product of the project: an article, book, chapter, dissertation etc</a:t>
            </a:r>
          </a:p>
          <a:p>
            <a:pPr algn="just">
              <a:buFontTx/>
              <a:buChar char="-"/>
            </a:pPr>
            <a:r>
              <a:rPr lang="en-US" dirty="0" smtClean="0">
                <a:latin typeface="Times New Roman" pitchFamily="18" charset="0"/>
                <a:cs typeface="Times New Roman" pitchFamily="18" charset="0"/>
              </a:rPr>
              <a:t>Spell out specific plans</a:t>
            </a:r>
          </a:p>
          <a:p>
            <a:pPr algn="just">
              <a:buFontTx/>
              <a:buChar char="-"/>
            </a:pPr>
            <a:r>
              <a:rPr lang="en-US" dirty="0" smtClean="0">
                <a:latin typeface="Times New Roman" pitchFamily="18" charset="0"/>
                <a:cs typeface="Times New Roman" pitchFamily="18" charset="0"/>
              </a:rPr>
              <a:t>Keep in line the </a:t>
            </a:r>
            <a:r>
              <a:rPr lang="en-US" dirty="0" err="1" smtClean="0">
                <a:latin typeface="Times New Roman" pitchFamily="18" charset="0"/>
                <a:cs typeface="Times New Roman" pitchFamily="18" charset="0"/>
              </a:rPr>
              <a:t>programme</a:t>
            </a:r>
            <a:r>
              <a:rPr lang="en-US" dirty="0" smtClean="0">
                <a:latin typeface="Times New Roman" pitchFamily="18" charset="0"/>
                <a:cs typeface="Times New Roman" pitchFamily="18" charset="0"/>
              </a:rPr>
              <a:t> guidelines</a:t>
            </a:r>
          </a:p>
          <a:p>
            <a:pPr algn="just">
              <a:buFontTx/>
              <a:buChar char="-"/>
            </a:pPr>
            <a:r>
              <a:rPr lang="en-US" dirty="0" smtClean="0">
                <a:latin typeface="Times New Roman" pitchFamily="18" charset="0"/>
                <a:cs typeface="Times New Roman" pitchFamily="18" charset="0"/>
              </a:rPr>
              <a:t>Your final proposal should include all requested enclosures and appendices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85800"/>
            <a:ext cx="8153400" cy="5410200"/>
          </a:xfrm>
        </p:spPr>
        <p:txBody>
          <a:bodyPr>
            <a:normAutofit/>
          </a:bodyPr>
          <a:lstStyle/>
          <a:p>
            <a:pPr algn="just"/>
            <a:r>
              <a:rPr lang="en-US" b="1" dirty="0" smtClean="0">
                <a:solidFill>
                  <a:schemeClr val="tx1"/>
                </a:solidFill>
                <a:latin typeface="Times New Roman" pitchFamily="18" charset="0"/>
                <a:cs typeface="Times New Roman" pitchFamily="18" charset="0"/>
              </a:rPr>
              <a:t>SUB-THEME </a:t>
            </a:r>
            <a:r>
              <a:rPr lang="en-US" b="1" dirty="0" smtClean="0">
                <a:solidFill>
                  <a:schemeClr val="tx1"/>
                </a:solidFill>
                <a:latin typeface="Times New Roman" pitchFamily="18" charset="0"/>
                <a:cs typeface="Times New Roman" pitchFamily="18" charset="0"/>
              </a:rPr>
              <a:t>1:		PROPOSAL WRITING</a:t>
            </a:r>
          </a:p>
          <a:p>
            <a:pPr algn="just"/>
            <a:r>
              <a:rPr lang="en-US" sz="2800" b="1" dirty="0" smtClean="0">
                <a:solidFill>
                  <a:schemeClr val="tx1"/>
                </a:solidFill>
                <a:latin typeface="Times New Roman" pitchFamily="18" charset="0"/>
                <a:cs typeface="Times New Roman" pitchFamily="18" charset="0"/>
              </a:rPr>
              <a:t>Proposal writing is an important facet of our academic engagement. It constitutes an important  part of our academic culture. The purpose of this session is to give competitors for fellowships and other forms of funding and even playing ground by making explicit some of the unspoken demands, needs and customs of funding agencies.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019800"/>
          </a:xfrm>
        </p:spPr>
        <p:txBody>
          <a:bodyPr/>
          <a:lstStyle/>
          <a:p>
            <a:pPr algn="ctr">
              <a:buNone/>
            </a:pPr>
            <a:r>
              <a:rPr lang="en-US" dirty="0" smtClean="0">
                <a:latin typeface="Times New Roman" pitchFamily="18" charset="0"/>
                <a:cs typeface="Times New Roman" pitchFamily="18" charset="0"/>
              </a:rPr>
              <a:t>FINAL NOTE</a:t>
            </a:r>
          </a:p>
          <a:p>
            <a:pPr algn="just">
              <a:buNone/>
            </a:pPr>
            <a:r>
              <a:rPr lang="en-US" sz="2800" dirty="0" smtClean="0">
                <a:latin typeface="Times New Roman" pitchFamily="18" charset="0"/>
                <a:cs typeface="Times New Roman" pitchFamily="18" charset="0"/>
              </a:rPr>
              <a:t>	To write a good proposal takes a long time. Start early. Begin thinking about your topic well in advance and make it a habit to collect references while you work on other tasks. Write a first draft and revisit it again and again. Collect colleagues comments and revisit it again. If you have a chance to share it with a seminar or similar group the debate should help you anticipate what reviewers will eventually think. </a:t>
            </a:r>
            <a:r>
              <a:rPr lang="en-US" sz="2800" dirty="0" err="1" smtClean="0">
                <a:latin typeface="Times New Roman" pitchFamily="18" charset="0"/>
                <a:cs typeface="Times New Roman" pitchFamily="18" charset="0"/>
              </a:rPr>
              <a:t>Resharpen</a:t>
            </a:r>
            <a:r>
              <a:rPr lang="en-US" sz="2800" dirty="0" smtClean="0">
                <a:latin typeface="Times New Roman" pitchFamily="18" charset="0"/>
                <a:cs typeface="Times New Roman" pitchFamily="18" charset="0"/>
              </a:rPr>
              <a:t> your opening paragraph or first page so that it drives home exactly what you mean as effectively as possible.  Thank you.</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buNone/>
            </a:pPr>
            <a:r>
              <a:rPr lang="en-US" dirty="0" smtClean="0">
                <a:latin typeface="Times New Roman" pitchFamily="18" charset="0"/>
                <a:cs typeface="Times New Roman" pitchFamily="18" charset="0"/>
              </a:rPr>
              <a:t>Dr. </a:t>
            </a:r>
            <a:r>
              <a:rPr lang="en-US" dirty="0" err="1" smtClean="0">
                <a:latin typeface="Times New Roman" pitchFamily="18" charset="0"/>
                <a:cs typeface="Times New Roman" pitchFamily="18" charset="0"/>
              </a:rPr>
              <a:t>Saawua</a:t>
            </a:r>
            <a:r>
              <a:rPr lang="en-US" dirty="0" smtClean="0">
                <a:latin typeface="Times New Roman" pitchFamily="18" charset="0"/>
                <a:cs typeface="Times New Roman" pitchFamily="18" charset="0"/>
              </a:rPr>
              <a:t> G. </a:t>
            </a:r>
            <a:r>
              <a:rPr lang="en-US" dirty="0" err="1" smtClean="0">
                <a:latin typeface="Times New Roman" pitchFamily="18" charset="0"/>
                <a:cs typeface="Times New Roman" pitchFamily="18" charset="0"/>
              </a:rPr>
              <a:t>Nyityo</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hlinkClick r:id="rId2"/>
              </a:rPr>
              <a:t>nyityoatsea72@yahoo.com</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Department of History, </a:t>
            </a:r>
          </a:p>
          <a:p>
            <a:pPr>
              <a:buNone/>
            </a:pPr>
            <a:r>
              <a:rPr lang="en-US" dirty="0" smtClean="0"/>
              <a:t>Benue State University,</a:t>
            </a:r>
          </a:p>
          <a:p>
            <a:pPr>
              <a:buNone/>
            </a:pPr>
            <a:r>
              <a:rPr lang="en-US" dirty="0" err="1" smtClean="0"/>
              <a:t>Makurdi</a:t>
            </a:r>
            <a:r>
              <a:rPr lang="en-US" dirty="0" smtClean="0"/>
              <a:t> </a:t>
            </a:r>
            <a:endParaRPr lang="en-US" dirty="0"/>
          </a:p>
        </p:txBody>
      </p:sp>
      <p:sp>
        <p:nvSpPr>
          <p:cNvPr id="4" name="Slide Number Placeholder 3"/>
          <p:cNvSpPr>
            <a:spLocks noGrp="1"/>
          </p:cNvSpPr>
          <p:nvPr>
            <p:ph type="sldNum" sz="quarter" idx="12"/>
          </p:nvPr>
        </p:nvSpPr>
        <p:spPr/>
        <p:txBody>
          <a:bodyPr/>
          <a:lstStyle/>
          <a:p>
            <a:fld id="{CE4691F5-7C42-4F68-8E9D-369E7B29BD3D}" type="slidenum">
              <a:rPr lang="en-US" smtClean="0"/>
              <a:pPr/>
              <a:t>21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lstStyle/>
          <a:p>
            <a:pPr algn="ctr">
              <a:buNone/>
            </a:pPr>
            <a:r>
              <a:rPr lang="en-US" sz="3600" dirty="0" smtClean="0">
                <a:latin typeface="Times New Roman" pitchFamily="18" charset="0"/>
                <a:cs typeface="Times New Roman" pitchFamily="18" charset="0"/>
              </a:rPr>
              <a:t>FUNCTIONS OF A PROPOSAL</a:t>
            </a:r>
          </a:p>
          <a:p>
            <a:pPr algn="ctr">
              <a:buNone/>
            </a:pPr>
            <a:endParaRPr lang="en-US" sz="3600" dirty="0">
              <a:latin typeface="Times New Roman" pitchFamily="18" charset="0"/>
              <a:cs typeface="Times New Roman" pitchFamily="18" charset="0"/>
            </a:endParaRPr>
          </a:p>
          <a:p>
            <a:pPr algn="just">
              <a:buFontTx/>
              <a:buChar char="-"/>
            </a:pPr>
            <a:r>
              <a:rPr lang="en-US" sz="3600" dirty="0" smtClean="0">
                <a:latin typeface="Times New Roman" pitchFamily="18" charset="0"/>
                <a:cs typeface="Times New Roman" pitchFamily="18" charset="0"/>
              </a:rPr>
              <a:t>It Must Persuade</a:t>
            </a:r>
          </a:p>
          <a:p>
            <a:pPr algn="just">
              <a:buFontTx/>
              <a:buChar char="-"/>
            </a:pPr>
            <a:r>
              <a:rPr lang="en-US" sz="3600" dirty="0" smtClean="0">
                <a:latin typeface="Times New Roman" pitchFamily="18" charset="0"/>
                <a:cs typeface="Times New Roman" pitchFamily="18" charset="0"/>
              </a:rPr>
              <a:t>It </a:t>
            </a:r>
            <a:r>
              <a:rPr lang="en-US" sz="3600" dirty="0" smtClean="0">
                <a:latin typeface="Times New Roman" pitchFamily="18" charset="0"/>
                <a:cs typeface="Times New Roman" pitchFamily="18" charset="0"/>
              </a:rPr>
              <a:t>establishes </a:t>
            </a:r>
            <a:r>
              <a:rPr lang="en-US" sz="3600" dirty="0" smtClean="0">
                <a:latin typeface="Times New Roman" pitchFamily="18" charset="0"/>
                <a:cs typeface="Times New Roman" pitchFamily="18" charset="0"/>
              </a:rPr>
              <a:t>a good case to investigate</a:t>
            </a:r>
          </a:p>
          <a:p>
            <a:pPr algn="just">
              <a:buFontTx/>
              <a:buChar char="-"/>
            </a:pPr>
            <a:r>
              <a:rPr lang="en-US" sz="3600" dirty="0" smtClean="0">
                <a:latin typeface="Times New Roman" pitchFamily="18" charset="0"/>
                <a:cs typeface="Times New Roman" pitchFamily="18" charset="0"/>
              </a:rPr>
              <a:t>It must have three kinds of merit which all disciplines value</a:t>
            </a:r>
          </a:p>
          <a:p>
            <a:pPr algn="ctr">
              <a:buNone/>
            </a:pPr>
            <a:endParaRPr lang="en-US" dirty="0"/>
          </a:p>
          <a:p>
            <a:pPr algn="ctr">
              <a:buNone/>
            </a:pPr>
            <a:endParaRPr lang="en-US" dirty="0"/>
          </a:p>
        </p:txBody>
      </p:sp>
      <p:sp>
        <p:nvSpPr>
          <p:cNvPr id="4" name="Slide Number Placeholder 3"/>
          <p:cNvSpPr>
            <a:spLocks noGrp="1"/>
          </p:cNvSpPr>
          <p:nvPr>
            <p:ph type="sldNum" sz="quarter" idx="12"/>
          </p:nvPr>
        </p:nvSpPr>
        <p:spPr/>
        <p:txBody>
          <a:bodyPr/>
          <a:lstStyle/>
          <a:p>
            <a:fld id="{CE4691F5-7C42-4F68-8E9D-369E7B29BD3D}"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pPr algn="ctr">
              <a:buNone/>
            </a:pPr>
            <a:r>
              <a:rPr lang="en-US" sz="3600" dirty="0" smtClean="0">
                <a:latin typeface="Times New Roman" pitchFamily="18" charset="0"/>
                <a:cs typeface="Times New Roman" pitchFamily="18" charset="0"/>
              </a:rPr>
              <a:t>KINDS OF MERIT</a:t>
            </a:r>
          </a:p>
          <a:p>
            <a:pPr algn="ctr">
              <a:buNone/>
            </a:pPr>
            <a:endParaRPr lang="en-US" sz="3600" dirty="0" smtClean="0">
              <a:latin typeface="Times New Roman" pitchFamily="18" charset="0"/>
              <a:cs typeface="Times New Roman" pitchFamily="18" charset="0"/>
            </a:endParaRPr>
          </a:p>
          <a:p>
            <a:pPr algn="just">
              <a:buFontTx/>
              <a:buChar char="-"/>
            </a:pPr>
            <a:r>
              <a:rPr lang="en-US" sz="3600" dirty="0" smtClean="0">
                <a:latin typeface="Times New Roman" pitchFamily="18" charset="0"/>
                <a:cs typeface="Times New Roman" pitchFamily="18" charset="0"/>
              </a:rPr>
              <a:t>Conceptual Innovation</a:t>
            </a:r>
          </a:p>
          <a:p>
            <a:pPr algn="just">
              <a:buFontTx/>
              <a:buChar char="-"/>
            </a:pPr>
            <a:r>
              <a:rPr lang="en-US" sz="3600" dirty="0" smtClean="0">
                <a:latin typeface="Times New Roman" pitchFamily="18" charset="0"/>
                <a:cs typeface="Times New Roman" pitchFamily="18" charset="0"/>
              </a:rPr>
              <a:t>Methodological </a:t>
            </a:r>
            <a:r>
              <a:rPr lang="en-US" sz="3600" dirty="0" err="1" smtClean="0">
                <a:latin typeface="Times New Roman" pitchFamily="18" charset="0"/>
                <a:cs typeface="Times New Roman" pitchFamily="18" charset="0"/>
              </a:rPr>
              <a:t>Rigour</a:t>
            </a:r>
            <a:endParaRPr lang="en-US" sz="3600" dirty="0" smtClean="0">
              <a:latin typeface="Times New Roman" pitchFamily="18" charset="0"/>
              <a:cs typeface="Times New Roman" pitchFamily="18" charset="0"/>
            </a:endParaRPr>
          </a:p>
          <a:p>
            <a:pPr algn="just">
              <a:buFontTx/>
              <a:buChar char="-"/>
            </a:pPr>
            <a:r>
              <a:rPr lang="en-US" sz="3600" dirty="0" smtClean="0">
                <a:latin typeface="Times New Roman" pitchFamily="18" charset="0"/>
                <a:cs typeface="Times New Roman" pitchFamily="18" charset="0"/>
              </a:rPr>
              <a:t>Rich Substantive Content</a:t>
            </a:r>
            <a:endParaRPr lang="en-US" sz="3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pPr algn="ctr">
              <a:buNone/>
            </a:pPr>
            <a:r>
              <a:rPr lang="en-US" sz="3600" dirty="0" smtClean="0">
                <a:latin typeface="Times New Roman" pitchFamily="18" charset="0"/>
                <a:cs typeface="Times New Roman" pitchFamily="18" charset="0"/>
              </a:rPr>
              <a:t>TYPES OF PROPOSALS</a:t>
            </a:r>
          </a:p>
          <a:p>
            <a:pPr algn="just">
              <a:buFontTx/>
              <a:buChar char="-"/>
            </a:pPr>
            <a:r>
              <a:rPr lang="en-US" sz="3600" dirty="0" smtClean="0">
                <a:latin typeface="Times New Roman" pitchFamily="18" charset="0"/>
                <a:cs typeface="Times New Roman" pitchFamily="18" charset="0"/>
              </a:rPr>
              <a:t>For original essays, dissertations and thesis</a:t>
            </a:r>
          </a:p>
          <a:p>
            <a:pPr algn="just">
              <a:buFontTx/>
              <a:buChar char="-"/>
            </a:pPr>
            <a:r>
              <a:rPr lang="en-US" sz="3600" dirty="0" smtClean="0">
                <a:latin typeface="Times New Roman" pitchFamily="18" charset="0"/>
                <a:cs typeface="Times New Roman" pitchFamily="18" charset="0"/>
              </a:rPr>
              <a:t>Research fellowships and committee competitions</a:t>
            </a:r>
          </a:p>
          <a:p>
            <a:pPr algn="just">
              <a:buFontTx/>
              <a:buChar char="-"/>
            </a:pPr>
            <a:r>
              <a:rPr lang="en-US" sz="3600" dirty="0" smtClean="0">
                <a:latin typeface="Times New Roman" pitchFamily="18" charset="0"/>
                <a:cs typeface="Times New Roman" pitchFamily="18" charset="0"/>
              </a:rPr>
              <a:t>Attention grabbing is needed in this type of writing than in any other one</a:t>
            </a:r>
          </a:p>
          <a:p>
            <a:pPr algn="just">
              <a:buFontTx/>
              <a:buChar char="-"/>
            </a:pPr>
            <a:r>
              <a:rPr lang="en-US" sz="3600" dirty="0" smtClean="0">
                <a:latin typeface="Times New Roman" pitchFamily="18" charset="0"/>
                <a:cs typeface="Times New Roman" pitchFamily="18" charset="0"/>
              </a:rPr>
              <a:t>We must all bear in mind that writing for committee competition is an art quite different from research work itself</a:t>
            </a:r>
          </a:p>
        </p:txBody>
      </p:sp>
      <p:sp>
        <p:nvSpPr>
          <p:cNvPr id="4" name="Slide Number Placeholder 3"/>
          <p:cNvSpPr>
            <a:spLocks noGrp="1"/>
          </p:cNvSpPr>
          <p:nvPr>
            <p:ph type="sldNum" sz="quarter" idx="12"/>
          </p:nvPr>
        </p:nvSpPr>
        <p:spPr/>
        <p:txBody>
          <a:bodyPr/>
          <a:lstStyle/>
          <a:p>
            <a:fld id="{CE4691F5-7C42-4F68-8E9D-369E7B29BD3D}"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lstStyle/>
          <a:p>
            <a:pPr>
              <a:buFontTx/>
              <a:buChar char="-"/>
            </a:pPr>
            <a:r>
              <a:rPr lang="en-US" dirty="0" smtClean="0"/>
              <a:t>We must attempt to be concise, </a:t>
            </a:r>
            <a:r>
              <a:rPr lang="en-US" dirty="0" err="1" smtClean="0"/>
              <a:t>prignant</a:t>
            </a:r>
            <a:r>
              <a:rPr lang="en-US" dirty="0" smtClean="0"/>
              <a:t> and to the point</a:t>
            </a:r>
          </a:p>
          <a:p>
            <a:pPr>
              <a:buFontTx/>
              <a:buChar char="-"/>
            </a:pPr>
            <a:r>
              <a:rPr lang="en-US" dirty="0" smtClean="0"/>
              <a:t>We must therefore pay attention to a set of unspoken customs, norms and needs that govern the selection process</a:t>
            </a:r>
            <a:endParaRPr lang="en-US" dirty="0"/>
          </a:p>
        </p:txBody>
      </p:sp>
      <p:sp>
        <p:nvSpPr>
          <p:cNvPr id="4" name="Slide Number Placeholder 3"/>
          <p:cNvSpPr>
            <a:spLocks noGrp="1"/>
          </p:cNvSpPr>
          <p:nvPr>
            <p:ph type="sldNum" sz="quarter" idx="12"/>
          </p:nvPr>
        </p:nvSpPr>
        <p:spPr/>
        <p:txBody>
          <a:bodyPr/>
          <a:lstStyle/>
          <a:p>
            <a:fld id="{CE4691F5-7C42-4F68-8E9D-369E7B29BD3D}"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82000" cy="6019800"/>
          </a:xfrm>
        </p:spPr>
        <p:txBody>
          <a:bodyPr/>
          <a:lstStyle/>
          <a:p>
            <a:pPr algn="ctr">
              <a:buNone/>
            </a:pPr>
            <a:r>
              <a:rPr lang="en-US" sz="3600" dirty="0" smtClean="0">
                <a:latin typeface="Times New Roman" pitchFamily="18" charset="0"/>
                <a:cs typeface="Times New Roman" pitchFamily="18" charset="0"/>
              </a:rPr>
              <a:t>PROPOSALS THAT ATTRACT FUNDING</a:t>
            </a:r>
          </a:p>
          <a:p>
            <a:pPr algn="just">
              <a:buFontTx/>
              <a:buChar char="-"/>
            </a:pPr>
            <a:r>
              <a:rPr lang="en-US" sz="3600" dirty="0" smtClean="0">
                <a:latin typeface="Times New Roman" pitchFamily="18" charset="0"/>
                <a:cs typeface="Times New Roman" pitchFamily="18" charset="0"/>
              </a:rPr>
              <a:t>One that gets its merits across more forcefully</a:t>
            </a:r>
          </a:p>
          <a:p>
            <a:pPr algn="just">
              <a:buFontTx/>
              <a:buChar char="-"/>
            </a:pPr>
            <a:r>
              <a:rPr lang="en-US" sz="3600" dirty="0" smtClean="0">
                <a:latin typeface="Times New Roman" pitchFamily="18" charset="0"/>
                <a:cs typeface="Times New Roman" pitchFamily="18" charset="0"/>
              </a:rPr>
              <a:t>One that addresses these unspoken needs and norms</a:t>
            </a:r>
          </a:p>
          <a:p>
            <a:pPr algn="just">
              <a:buFontTx/>
              <a:buChar char="-"/>
            </a:pPr>
            <a:r>
              <a:rPr lang="en-US" sz="3600" dirty="0" smtClean="0">
                <a:latin typeface="Times New Roman" pitchFamily="18" charset="0"/>
                <a:cs typeface="Times New Roman" pitchFamily="18" charset="0"/>
              </a:rPr>
              <a:t>One that adheres to norms as well as overt rules</a:t>
            </a:r>
          </a:p>
          <a:p>
            <a:pPr algn="just">
              <a:buNone/>
            </a:pPr>
            <a:endParaRPr lang="en-US" dirty="0"/>
          </a:p>
        </p:txBody>
      </p:sp>
      <p:sp>
        <p:nvSpPr>
          <p:cNvPr id="4" name="Slide Number Placeholder 3"/>
          <p:cNvSpPr>
            <a:spLocks noGrp="1"/>
          </p:cNvSpPr>
          <p:nvPr>
            <p:ph type="sldNum" sz="quarter" idx="12"/>
          </p:nvPr>
        </p:nvSpPr>
        <p:spPr/>
        <p:txBody>
          <a:bodyPr/>
          <a:lstStyle/>
          <a:p>
            <a:fld id="{CE4691F5-7C42-4F68-8E9D-369E7B29BD3D}"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a:bodyPr>
          <a:lstStyle/>
          <a:p>
            <a:pPr algn="ctr">
              <a:buNone/>
            </a:pPr>
            <a:r>
              <a:rPr lang="en-US" sz="3600" dirty="0" smtClean="0">
                <a:latin typeface="Times New Roman" pitchFamily="18" charset="0"/>
                <a:cs typeface="Times New Roman" pitchFamily="18" charset="0"/>
              </a:rPr>
              <a:t>NEEDS OF FUNDING AGENCIES</a:t>
            </a:r>
          </a:p>
          <a:p>
            <a:pPr algn="just">
              <a:buFontTx/>
              <a:buChar char="-"/>
            </a:pPr>
            <a:r>
              <a:rPr lang="en-US" sz="3600" dirty="0" smtClean="0">
                <a:latin typeface="Times New Roman" pitchFamily="18" charset="0"/>
                <a:cs typeface="Times New Roman" pitchFamily="18" charset="0"/>
              </a:rPr>
              <a:t>Capture the reviewer’s attention </a:t>
            </a:r>
          </a:p>
          <a:p>
            <a:pPr algn="just">
              <a:buFontTx/>
              <a:buChar char="-"/>
            </a:pPr>
            <a:r>
              <a:rPr lang="en-US" sz="3600" dirty="0" smtClean="0">
                <a:latin typeface="Times New Roman" pitchFamily="18" charset="0"/>
                <a:cs typeface="Times New Roman" pitchFamily="18" charset="0"/>
              </a:rPr>
              <a:t>What are we going to learn about the proposed project?</a:t>
            </a:r>
          </a:p>
          <a:p>
            <a:pPr algn="just">
              <a:buFontTx/>
              <a:buChar char="-"/>
            </a:pPr>
            <a:r>
              <a:rPr lang="en-US" sz="3600" dirty="0" smtClean="0">
                <a:latin typeface="Times New Roman" pitchFamily="18" charset="0"/>
                <a:cs typeface="Times New Roman" pitchFamily="18" charset="0"/>
              </a:rPr>
              <a:t>Why is it worth knowing?</a:t>
            </a:r>
          </a:p>
          <a:p>
            <a:pPr algn="just">
              <a:buFontTx/>
              <a:buChar char="-"/>
            </a:pPr>
            <a:r>
              <a:rPr lang="en-US" sz="3600" dirty="0" smtClean="0">
                <a:latin typeface="Times New Roman" pitchFamily="18" charset="0"/>
                <a:cs typeface="Times New Roman" pitchFamily="18" charset="0"/>
              </a:rPr>
              <a:t>How will we know that the conclusions are valid?</a:t>
            </a:r>
          </a:p>
          <a:p>
            <a:pPr algn="just">
              <a:buFontTx/>
              <a:buChar char="-"/>
            </a:pPr>
            <a:r>
              <a:rPr lang="en-US" sz="3600" dirty="0" smtClean="0">
                <a:latin typeface="Times New Roman" pitchFamily="18" charset="0"/>
                <a:cs typeface="Times New Roman" pitchFamily="18" charset="0"/>
              </a:rPr>
              <a:t>Say what you have to say immediately, crisply and forcefully</a:t>
            </a:r>
          </a:p>
          <a:p>
            <a:pPr algn="just">
              <a:buFontTx/>
              <a:buChar char="-"/>
            </a:pPr>
            <a:endParaRPr lang="en-US" sz="3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92500" lnSpcReduction="10000"/>
          </a:bodyPr>
          <a:lstStyle/>
          <a:p>
            <a:pPr algn="just">
              <a:buFontTx/>
              <a:buChar char="-"/>
            </a:pPr>
            <a:r>
              <a:rPr lang="en-US" sz="2800" dirty="0" smtClean="0">
                <a:latin typeface="Times New Roman" pitchFamily="18" charset="0"/>
                <a:cs typeface="Times New Roman" pitchFamily="18" charset="0"/>
              </a:rPr>
              <a:t>The opening paragraph or the first page is your chance to grab the reviewer’s attention</a:t>
            </a:r>
          </a:p>
          <a:p>
            <a:pPr algn="just">
              <a:buFontTx/>
              <a:buChar char="-"/>
            </a:pPr>
            <a:r>
              <a:rPr lang="en-US" sz="2800" dirty="0" smtClean="0">
                <a:latin typeface="Times New Roman" pitchFamily="18" charset="0"/>
                <a:cs typeface="Times New Roman" pitchFamily="18" charset="0"/>
              </a:rPr>
              <a:t>Use that particular moment to overstate, rather than understate</a:t>
            </a:r>
          </a:p>
          <a:p>
            <a:pPr algn="just">
              <a:buFontTx/>
              <a:buChar char="-"/>
            </a:pPr>
            <a:r>
              <a:rPr lang="en-US" sz="2800" dirty="0" smtClean="0">
                <a:latin typeface="Times New Roman" pitchFamily="18" charset="0"/>
                <a:cs typeface="Times New Roman" pitchFamily="18" charset="0"/>
              </a:rPr>
              <a:t>Questions that are clearly posed are an excellent way to begin a proposal: e.g. Is single term presidency conducive to democratic stability? Is the decline in militant activities the result of Government Policies?</a:t>
            </a:r>
          </a:p>
          <a:p>
            <a:pPr algn="just">
              <a:buFontTx/>
              <a:buChar char="-"/>
            </a:pPr>
            <a:r>
              <a:rPr lang="en-US" sz="2800" dirty="0" smtClean="0">
                <a:latin typeface="Times New Roman" pitchFamily="18" charset="0"/>
                <a:cs typeface="Times New Roman" pitchFamily="18" charset="0"/>
              </a:rPr>
              <a:t>You can also begin by stating your central point, hypothesis or interpretation e.g. “The success and failure of </a:t>
            </a:r>
            <a:r>
              <a:rPr lang="en-US" sz="2800" dirty="0" err="1" smtClean="0">
                <a:latin typeface="Times New Roman" pitchFamily="18" charset="0"/>
                <a:cs typeface="Times New Roman" pitchFamily="18" charset="0"/>
              </a:rPr>
              <a:t>Obasanjo</a:t>
            </a:r>
            <a:r>
              <a:rPr lang="en-US" sz="2800" dirty="0" smtClean="0">
                <a:latin typeface="Times New Roman" pitchFamily="18" charset="0"/>
                <a:cs typeface="Times New Roman" pitchFamily="18" charset="0"/>
              </a:rPr>
              <a:t> Administration’s Anti-corruption crusade stemmed from the selective nature of the campaign”, “Population growth coupled with rural-urban migration poses a threat to Nigerian food security in the next decade.</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E4691F5-7C42-4F68-8E9D-369E7B29BD3D}"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969</Words>
  <Application>Microsoft Office PowerPoint</Application>
  <PresentationFormat>On-screen Show (4:3)</PresentationFormat>
  <Paragraphs>111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BENUE STATE UNIVERSITY (BSU) CAPACITY BUILDING WORKSHOP ON PROPOSAL WRITING AND RESEARCH MANAGEMENT FOR PROJECTS AND OTHER SCHOLARLY PRODUCTIONS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PRO. MRS. KER</cp:lastModifiedBy>
  <cp:revision>175</cp:revision>
  <dcterms:created xsi:type="dcterms:W3CDTF">2001-12-05T18:32:34Z</dcterms:created>
  <dcterms:modified xsi:type="dcterms:W3CDTF">2011-11-14T11:57:23Z</dcterms:modified>
</cp:coreProperties>
</file>